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B5"/>
    <a:srgbClr val="98FB98"/>
    <a:srgbClr val="DCDCDC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7101E-65B6-F3D6-6B00-52C410ECD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DF7946-22B3-2D45-6B70-B7DC5EB15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39F506-5515-D14D-CD0E-72919746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1DAF2-8974-3ADB-8764-126F524F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5C358F-BE07-540D-8870-B5D4016F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53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D429E-742A-FC7C-CD25-7945AD53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D4F54E-F8D7-2138-D71D-54A578420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41663E-8591-98FE-77C0-BBCD7EDE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0ADF01-933C-4922-9A4E-4645FBC7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E4B417-FE97-96F1-28D0-93AC84376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39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670AA86-D341-7EC5-8CD5-2F155A884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1B6F1B-3533-6141-4354-DCA9A359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E9AE9B-6130-AE72-8642-37041D3C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CE01D1-5D02-6636-A6FD-309B2BC3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3E0840-3174-6818-3BBA-AD9A0DA5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62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EBA438-A25C-6C23-0D5F-7987755F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8D892-2A5C-8A38-F4D2-68372C3D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00D740-1F5D-D216-5579-2E0FF42D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48136D-C31F-4C9D-7EB3-62995CB5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2AB171-9C6C-6155-3433-29C7380A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90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1FA0C-76CC-A213-EF64-62FF71F1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C5612F1-3C5C-2408-C60C-9580AD8BC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22FD9-2588-1A4D-1238-910BE9B2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040F1D-7A00-B808-35AE-F5D691D8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B1B3E-6566-01BF-F585-C0BFB76C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04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1B6CC-AE36-B54E-3336-565EC83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4DCF9E-5643-3AF6-A29D-2E321306A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E79A31-076A-6702-4225-63DD21E60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903197-8C68-658B-E81B-E9C832FA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7D8CA2-C398-4D47-A602-E035667D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43E91F-9412-2F1E-BA80-CC3836D8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78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33779-8276-5CBC-D482-DAD3461C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4D2122-96F0-1EF9-1B93-3E8ABC5F6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C34EBB-3661-52F3-DCA4-E2C7B2ECE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01453DA-B473-1E76-7B8C-475B5C207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14689FF-0C97-AC3C-F8E1-03471D29A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CB3973-3728-7E8D-CDB9-4DE40DCE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E1D5DC2-4D44-27F4-00B5-9AB9CEC4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CF62DC-8047-2D96-3822-55521703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60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992D03-F4C1-2D11-0E0A-1EB1588D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4E97F4-F005-A691-D936-3F2ABA5B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9760F41-21E8-BF50-E1A2-F232810F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ACC7E5-3150-766D-BAA3-C697AF5E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58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E63D4FA-01B3-9187-29CD-00195FF5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4A1FD6-B497-61C4-E69D-D9DD7D1F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21664E-72E9-2C32-56EE-B0B8C04E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56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19AB4-B26B-3486-6B79-585B8C8C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7B4B5-BEF9-2C4A-6835-0253F0820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C10BC3-C304-4ED2-4759-2251CBD7F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1128B4-4E8E-A83E-3EA8-7B3ADB47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AAF606-956C-68EC-8D47-7A8A13BA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20CC9E-78AA-F0CD-F40A-BCAB4CC1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21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6C8406-E1F1-5878-4869-89BDC31C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82B3FA-DC45-83D7-A6B0-671AC6CF3C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172FA1-BB3B-24EB-69C3-30BFD3196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782711-0840-D154-7733-BA2F6F05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9D6008-6892-D8AE-E419-56F5A8D7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5B9DAF-CC3B-E9FC-005D-7494149D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26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433C3-2749-CA18-3F8A-3B18DD2E7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824409-165E-C279-96F0-59418DC32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2788BA-641F-A64F-E706-20B7B2BAF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E7D24-4D68-4F1E-98D7-C4C167AF0587}" type="datetimeFigureOut">
              <a:rPr lang="ru-RU" smtClean="0"/>
              <a:t>23.10.2025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F7AADD-C4E6-C074-EB26-6DFE97F33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CAFEB0-D3F8-6F03-1BDB-53CCA66CA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ADD62-8A1B-49D1-8CB0-4A2A7DDD17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53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122B404-766C-8A98-C341-B15A1B39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D2BBEDB-56E9-7087-D4DD-AF388F585905}"/>
              </a:ext>
            </a:extLst>
          </p:cNvPr>
          <p:cNvSpPr/>
          <p:nvPr/>
        </p:nvSpPr>
        <p:spPr>
          <a:xfrm>
            <a:off x="5177118" y="141847"/>
            <a:ext cx="7131424" cy="2138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Новый горизонт доверия: Разработка нестандартного ГСЧ </a:t>
            </a:r>
            <a:endParaRPr lang="ru-RU" sz="36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buNone/>
            </a:pPr>
            <a:r>
              <a:rPr lang="en-US" sz="36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для</a:t>
            </a: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лотерейной</a:t>
            </a:r>
            <a:r>
              <a:rPr lang="ru-RU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индустрии</a:t>
            </a:r>
            <a:r>
              <a:rPr lang="ru-RU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.</a:t>
            </a:r>
            <a:endParaRPr lang="en-US" sz="3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83C0182-32CA-56C8-C44E-15A7CF72FF45}"/>
              </a:ext>
            </a:extLst>
          </p:cNvPr>
          <p:cNvSpPr/>
          <p:nvPr/>
        </p:nvSpPr>
        <p:spPr>
          <a:xfrm>
            <a:off x="4800600" y="1792941"/>
            <a:ext cx="7204317" cy="4610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1839ED9-183D-A403-7CB1-CB899F449C24}"/>
              </a:ext>
            </a:extLst>
          </p:cNvPr>
          <p:cNvSpPr/>
          <p:nvPr/>
        </p:nvSpPr>
        <p:spPr>
          <a:xfrm>
            <a:off x="9694669" y="6403699"/>
            <a:ext cx="23102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Команда Брянск-2</a:t>
            </a:r>
            <a:endParaRPr lang="ru-RU" sz="1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3DA7E-87D4-411B-831C-583F8938233B}"/>
              </a:ext>
            </a:extLst>
          </p:cNvPr>
          <p:cNvSpPr txBox="1"/>
          <p:nvPr/>
        </p:nvSpPr>
        <p:spPr>
          <a:xfrm>
            <a:off x="4800600" y="2251659"/>
            <a:ext cx="72043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Наша команда</a:t>
            </a:r>
          </a:p>
          <a:p>
            <a:r>
              <a:rPr lang="ru-RU" dirty="0"/>
              <a:t>Мы — команда из пяти студентов, участвующих в соревновании по программированию.</a:t>
            </a:r>
          </a:p>
          <a:p>
            <a:r>
              <a:rPr lang="ru-RU" dirty="0"/>
              <a:t>У каждого из нас своя роль: </a:t>
            </a:r>
            <a:r>
              <a:rPr lang="ru-RU" dirty="0" err="1"/>
              <a:t>фронтенд</a:t>
            </a:r>
            <a:r>
              <a:rPr lang="ru-RU" dirty="0"/>
              <a:t>, бэкенд и дизайн.</a:t>
            </a:r>
          </a:p>
          <a:p>
            <a:r>
              <a:rPr lang="ru-RU" dirty="0"/>
              <a:t>Каждый отвечал за свою область: один создавал интерфейс, другой разрабатывал серверную логику, третий работал над визуальной частью и юзабилити.</a:t>
            </a:r>
          </a:p>
          <a:p>
            <a:r>
              <a:rPr lang="ru-RU" dirty="0"/>
              <a:t>Вместе мы создали целостное и функциональное решение, где генерация случайных чисел и их визуализация работают как единый инструмент.</a:t>
            </a:r>
          </a:p>
          <a:p>
            <a:r>
              <a:rPr lang="ru-RU" dirty="0"/>
              <a:t>Сотрудничество в команде позволило эффективно распределять задачи и довести проект до рабочего результата в рамках соревнования.</a:t>
            </a:r>
          </a:p>
        </p:txBody>
      </p:sp>
    </p:spTree>
    <p:extLst>
      <p:ext uri="{BB962C8B-B14F-4D97-AF65-F5344CB8AC3E}">
        <p14:creationId xmlns:p14="http://schemas.microsoft.com/office/powerpoint/2010/main" val="145431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E4B5">
                <a:lumMod val="86000"/>
                <a:lumOff val="14000"/>
              </a:srgbClr>
            </a:gs>
            <a:gs pos="7700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52A4DB6C-E04F-E761-F0AD-C8F3273A2461}"/>
              </a:ext>
            </a:extLst>
          </p:cNvPr>
          <p:cNvSpPr/>
          <p:nvPr/>
        </p:nvSpPr>
        <p:spPr>
          <a:xfrm>
            <a:off x="687348" y="325684"/>
            <a:ext cx="36728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600" dirty="0" err="1">
                <a:latin typeface="Century" panose="02040604050505020304" pitchFamily="18" charset="0"/>
                <a:ea typeface="Brygada 1918 Semi Bold" pitchFamily="34" charset="-122"/>
                <a:cs typeface="Brygada 1918 Semi Bold" pitchFamily="34" charset="-120"/>
              </a:rPr>
              <a:t>Проблема</a:t>
            </a:r>
            <a:r>
              <a:rPr lang="ru-RU" sz="3600" dirty="0">
                <a:latin typeface="Century" panose="02040604050505020304" pitchFamily="18" charset="0"/>
                <a:ea typeface="Brygada 1918 Semi Bold" pitchFamily="34" charset="-122"/>
                <a:cs typeface="Brygada 1918 Semi Bold" pitchFamily="34" charset="-120"/>
              </a:rPr>
              <a:t>тика</a:t>
            </a:r>
            <a:r>
              <a:rPr lang="en-US" sz="3600" dirty="0">
                <a:latin typeface="Century" panose="02040604050505020304" pitchFamily="18" charset="0"/>
                <a:ea typeface="Brygada 1918 Semi Bold" pitchFamily="34" charset="-122"/>
                <a:cs typeface="Brygada 1918 Semi Bold" pitchFamily="34" charset="-120"/>
              </a:rPr>
              <a:t>:</a:t>
            </a:r>
            <a:endParaRPr lang="en-US" sz="3600" dirty="0">
              <a:latin typeface="Century" panose="02040604050505020304" pitchFamily="18" charset="0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6144374D-E056-65C5-F1DB-CC20ECCFAA92}"/>
              </a:ext>
            </a:extLst>
          </p:cNvPr>
          <p:cNvSpPr/>
          <p:nvPr/>
        </p:nvSpPr>
        <p:spPr>
          <a:xfrm>
            <a:off x="687348" y="1149430"/>
            <a:ext cx="3519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solidFill>
                <a:schemeClr val="bg1"/>
              </a:solidFill>
              <a:latin typeface="Century" panose="02040604050505020304" pitchFamily="18" charset="0"/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F77371E7-3EE0-FE41-7E8E-058F0992B3BE}"/>
              </a:ext>
            </a:extLst>
          </p:cNvPr>
          <p:cNvSpPr/>
          <p:nvPr/>
        </p:nvSpPr>
        <p:spPr>
          <a:xfrm>
            <a:off x="493246" y="1740873"/>
            <a:ext cx="3180100" cy="1688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CC5625E6-854C-5A4F-536C-174A449C0896}"/>
              </a:ext>
            </a:extLst>
          </p:cNvPr>
          <p:cNvSpPr/>
          <p:nvPr/>
        </p:nvSpPr>
        <p:spPr>
          <a:xfrm>
            <a:off x="4597986" y="1252717"/>
            <a:ext cx="3672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Century" panose="02040604050505020304" pitchFamily="18" charset="0"/>
            </a:endParaRP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6F332B7E-7029-CC1B-528C-BCA64B0D7AC1}"/>
              </a:ext>
            </a:extLst>
          </p:cNvPr>
          <p:cNvSpPr/>
          <p:nvPr/>
        </p:nvSpPr>
        <p:spPr>
          <a:xfrm>
            <a:off x="4494013" y="1983462"/>
            <a:ext cx="32644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7" name="Text 11">
            <a:extLst>
              <a:ext uri="{FF2B5EF4-FFF2-40B4-BE49-F238E27FC236}">
                <a16:creationId xmlns:a16="http://schemas.microsoft.com/office/drawing/2014/main" id="{23F79F00-D9C1-F691-B602-41B901CF5C57}"/>
              </a:ext>
            </a:extLst>
          </p:cNvPr>
          <p:cNvSpPr/>
          <p:nvPr/>
        </p:nvSpPr>
        <p:spPr>
          <a:xfrm>
            <a:off x="8868253" y="1148418"/>
            <a:ext cx="3264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000" b="1" dirty="0">
              <a:latin typeface="Century" panose="02040604050505020304" pitchFamily="18" charset="0"/>
            </a:endParaRPr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8638AF3E-C274-C64C-1FD3-4D2A2E5F3831}"/>
              </a:ext>
            </a:extLst>
          </p:cNvPr>
          <p:cNvSpPr/>
          <p:nvPr/>
        </p:nvSpPr>
        <p:spPr>
          <a:xfrm>
            <a:off x="8502373" y="1969442"/>
            <a:ext cx="326445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1" name="Text 14">
            <a:extLst>
              <a:ext uri="{FF2B5EF4-FFF2-40B4-BE49-F238E27FC236}">
                <a16:creationId xmlns:a16="http://schemas.microsoft.com/office/drawing/2014/main" id="{1BBD5C07-1FE2-E9F4-4A37-E37D2B1CC21B}"/>
              </a:ext>
            </a:extLst>
          </p:cNvPr>
          <p:cNvSpPr/>
          <p:nvPr/>
        </p:nvSpPr>
        <p:spPr>
          <a:xfrm>
            <a:off x="821174" y="5125427"/>
            <a:ext cx="10894554" cy="561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94F84-98BD-4C9A-84C4-2EF429B17E33}"/>
              </a:ext>
            </a:extLst>
          </p:cNvPr>
          <p:cNvSpPr txBox="1"/>
          <p:nvPr/>
        </p:nvSpPr>
        <p:spPr>
          <a:xfrm>
            <a:off x="687348" y="1252717"/>
            <a:ext cx="10730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современном цифровом мире случайные числа нужны везде: криптография, игры, симуляции, тестирование. Но есть несколько серьёзных проблем:</a:t>
            </a:r>
          </a:p>
          <a:p>
            <a:endParaRPr lang="ru-RU" dirty="0"/>
          </a:p>
          <a:p>
            <a:r>
              <a:rPr lang="ru-RU" b="1" dirty="0"/>
              <a:t>Непредсказуемость и качество случайности:</a:t>
            </a:r>
          </a:p>
          <a:p>
            <a:r>
              <a:rPr lang="ru-RU" dirty="0"/>
              <a:t>Псевдослучайные генераторы могут создавать закономерности, которые критично для безопасности.</a:t>
            </a:r>
          </a:p>
          <a:p>
            <a:r>
              <a:rPr lang="ru-RU" dirty="0"/>
              <a:t>Аппаратный или системный шум бывает медленным или недоступным.</a:t>
            </a:r>
          </a:p>
          <a:p>
            <a:endParaRPr lang="ru-RU" dirty="0"/>
          </a:p>
          <a:p>
            <a:r>
              <a:rPr lang="ru-RU" b="1" dirty="0"/>
              <a:t>Верификация и воспроизводимость:</a:t>
            </a:r>
          </a:p>
          <a:p>
            <a:r>
              <a:rPr lang="ru-RU" dirty="0"/>
              <a:t>Важно уметь проверять, что последовательность чисел не была изменена, особенно при научных экспериментах или криптографических задачах.</a:t>
            </a:r>
          </a:p>
          <a:p>
            <a:r>
              <a:rPr lang="ru-RU" b="1" dirty="0"/>
              <a:t>Отсутствие удобных инструментов:</a:t>
            </a:r>
          </a:p>
          <a:p>
            <a:r>
              <a:rPr lang="ru-RU" dirty="0"/>
              <a:t>Существующие решения либо сложны для настройки, либо не дают визуальной обратной связи и подробных статистических тестов.</a:t>
            </a:r>
          </a:p>
          <a:p>
            <a:r>
              <a:rPr lang="ru-RU" b="1" dirty="0"/>
              <a:t>Вывод:</a:t>
            </a:r>
            <a:r>
              <a:rPr lang="ru-RU" dirty="0"/>
              <a:t> нужен инструмент, который одновременно генерирует высококачественные случайные последовательности, проверяет их на случайность и делает процесс понятным и наглядным для пользователя.</a:t>
            </a:r>
          </a:p>
        </p:txBody>
      </p:sp>
    </p:spTree>
    <p:extLst>
      <p:ext uri="{BB962C8B-B14F-4D97-AF65-F5344CB8AC3E}">
        <p14:creationId xmlns:p14="http://schemas.microsoft.com/office/powerpoint/2010/main" val="409486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4">
                <a:lumMod val="60000"/>
                <a:lumOff val="40000"/>
                <a:alpha val="72000"/>
              </a:schemeClr>
            </a:gs>
            <a:gs pos="64000">
              <a:srgbClr val="FFE4B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ADA77512-8B7E-AC8B-6965-04BD683C0F46}"/>
              </a:ext>
            </a:extLst>
          </p:cNvPr>
          <p:cNvSpPr txBox="1"/>
          <p:nvPr/>
        </p:nvSpPr>
        <p:spPr>
          <a:xfrm>
            <a:off x="1488140" y="0"/>
            <a:ext cx="9430871" cy="713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2400" b="1" dirty="0">
                <a:latin typeface="Book Antiqua" panose="02040602050305030304" pitchFamily="18" charset="0"/>
              </a:rPr>
              <a:t>1. Источники энтропии и алгоритмы преобразования</a:t>
            </a:r>
            <a:endParaRPr lang="en-US" sz="2400" b="1" dirty="0">
              <a:latin typeface="Book Antiqua" panose="02040602050305030304" pitchFamily="18" charset="0"/>
            </a:endParaRPr>
          </a:p>
        </p:txBody>
      </p:sp>
      <p:sp>
        <p:nvSpPr>
          <p:cNvPr id="70" name="Text 2"/>
          <p:cNvSpPr/>
          <p:nvPr/>
        </p:nvSpPr>
        <p:spPr>
          <a:xfrm>
            <a:off x="-48831" y="2313206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endParaRPr lang="en-US" sz="1400" dirty="0"/>
          </a:p>
        </p:txBody>
      </p:sp>
      <p:sp>
        <p:nvSpPr>
          <p:cNvPr id="72" name="Text 4"/>
          <p:cNvSpPr/>
          <p:nvPr/>
        </p:nvSpPr>
        <p:spPr>
          <a:xfrm>
            <a:off x="8002758" y="2392574"/>
            <a:ext cx="40639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1400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D30C064-427E-402D-BA42-755A011BF91F}"/>
              </a:ext>
            </a:extLst>
          </p:cNvPr>
          <p:cNvSpPr/>
          <p:nvPr/>
        </p:nvSpPr>
        <p:spPr>
          <a:xfrm>
            <a:off x="1048871" y="1013012"/>
            <a:ext cx="4329953" cy="28418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73282D08-5B68-4F54-B494-DF5B13B57656}"/>
              </a:ext>
            </a:extLst>
          </p:cNvPr>
          <p:cNvSpPr/>
          <p:nvPr/>
        </p:nvSpPr>
        <p:spPr>
          <a:xfrm>
            <a:off x="6813176" y="995083"/>
            <a:ext cx="4329953" cy="28418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9BE64-AE43-4F6D-80EF-9E92B241952E}"/>
              </a:ext>
            </a:extLst>
          </p:cNvPr>
          <p:cNvSpPr txBox="1"/>
          <p:nvPr/>
        </p:nvSpPr>
        <p:spPr>
          <a:xfrm>
            <a:off x="2648947" y="1013012"/>
            <a:ext cx="112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Хаос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883B6-1020-49E9-A1AA-3EF865886CE7}"/>
              </a:ext>
            </a:extLst>
          </p:cNvPr>
          <p:cNvSpPr txBox="1"/>
          <p:nvPr/>
        </p:nvSpPr>
        <p:spPr>
          <a:xfrm>
            <a:off x="8413253" y="995083"/>
            <a:ext cx="1422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Шум ОС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B27FB-A65E-4C94-9C9E-77A69F41DDD2}"/>
              </a:ext>
            </a:extLst>
          </p:cNvPr>
          <p:cNvSpPr txBox="1"/>
          <p:nvPr/>
        </p:nvSpPr>
        <p:spPr>
          <a:xfrm>
            <a:off x="1362635" y="1456748"/>
            <a:ext cx="36307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Хаос – это алгоритмы, которые создают псевдослучайные последовательности. Они быстрые и воспроизводимые, то есть если задать одинаковое начальное значение, числа будут теми же. Это удобно для тестов и экспериментов.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35AED-06E8-48A0-9F4E-D77C30C66C10}"/>
              </a:ext>
            </a:extLst>
          </p:cNvPr>
          <p:cNvSpPr txBox="1"/>
          <p:nvPr/>
        </p:nvSpPr>
        <p:spPr>
          <a:xfrm>
            <a:off x="7105527" y="1456748"/>
            <a:ext cx="4037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Шум ОС – это случайность, основанная на событиях компьютера: таймерах, прерываниях, состоянии процессора. Эти числа непредсказуемы и подходят для ситуаций, где важна настоящая случайность, например, криптография.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9F074-3B41-4EB8-8702-77D23D45C28A}"/>
              </a:ext>
            </a:extLst>
          </p:cNvPr>
          <p:cNvSpPr txBox="1"/>
          <p:nvPr/>
        </p:nvSpPr>
        <p:spPr>
          <a:xfrm>
            <a:off x="1048871" y="4042071"/>
            <a:ext cx="108114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Как мы их используем:</a:t>
            </a:r>
          </a:p>
          <a:p>
            <a:r>
              <a:rPr lang="ru-RU" dirty="0"/>
              <a:t>Пользователь задаёт диапазон и можно ли повторять числа.</a:t>
            </a:r>
          </a:p>
          <a:p>
            <a:r>
              <a:rPr lang="ru-RU" dirty="0"/>
              <a:t>Генератор создаёт последовательность.</a:t>
            </a:r>
          </a:p>
          <a:p>
            <a:r>
              <a:rPr lang="ru-RU" dirty="0"/>
              <a:t>Затем последовательность проверяется: считается энтропия, запускаются стандартные тесты на случайность.</a:t>
            </a:r>
          </a:p>
          <a:p>
            <a:r>
              <a:rPr lang="ru-RU" dirty="0"/>
              <a:t>Это помогает быть уверенным, что числа не повторяются закономерно и могут использоваться для надёжных 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82291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bg1">
                <a:lumMod val="95000"/>
              </a:schemeClr>
            </a:gs>
            <a:gs pos="58000">
              <a:srgbClr val="FFE4B5">
                <a:lumMod val="86000"/>
                <a:lumOff val="14000"/>
              </a:srgbClr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3AAB698-4F98-6188-CF19-4FDB4041BF5C}"/>
              </a:ext>
            </a:extLst>
          </p:cNvPr>
          <p:cNvSpPr/>
          <p:nvPr/>
        </p:nvSpPr>
        <p:spPr>
          <a:xfrm>
            <a:off x="2079248" y="164418"/>
            <a:ext cx="80335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2. </a:t>
            </a:r>
            <a:r>
              <a:rPr lang="ru-RU" sz="355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Скринкаст</a:t>
            </a:r>
            <a:r>
              <a:rPr lang="ru-RU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и сценарии использования</a:t>
            </a:r>
            <a:endParaRPr lang="en-US" sz="35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977A1-5134-4329-B5F0-39B8ABAC88D8}"/>
              </a:ext>
            </a:extLst>
          </p:cNvPr>
          <p:cNvSpPr txBox="1"/>
          <p:nvPr/>
        </p:nvSpPr>
        <p:spPr>
          <a:xfrm>
            <a:off x="277906" y="731394"/>
            <a:ext cx="37651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демонстрируется очень просто:</a:t>
            </a:r>
          </a:p>
          <a:p>
            <a:r>
              <a:rPr lang="ru-RU" dirty="0"/>
              <a:t>Выбираем источник случайных чисел — Хаос или Шум ОС.</a:t>
            </a:r>
          </a:p>
          <a:p>
            <a:r>
              <a:rPr lang="ru-RU" dirty="0"/>
              <a:t>Настраиваем диапазон чисел и опцию повторов.</a:t>
            </a:r>
          </a:p>
          <a:p>
            <a:r>
              <a:rPr lang="ru-RU" dirty="0"/>
              <a:t>Генерируем последовательность, которая сразу отображается графиком или гистограммой.</a:t>
            </a:r>
          </a:p>
          <a:p>
            <a:r>
              <a:rPr lang="ru-RU" dirty="0"/>
              <a:t>Сразу видим хэш и можем проверить целостность последовательности.</a:t>
            </a:r>
          </a:p>
          <a:p>
            <a:r>
              <a:rPr lang="ru-RU" dirty="0"/>
              <a:t>Можно запускать автоматические NIST-тесты, которые показывают, насколько последовательность случайна.</a:t>
            </a:r>
          </a:p>
          <a:p>
            <a:endParaRPr lang="ru-RU" dirty="0"/>
          </a:p>
          <a:p>
            <a:r>
              <a:rPr lang="ru-RU" dirty="0"/>
              <a:t>Пример: нужно получить 100 чисел от 0 до 99 без повторов и проверить их качество — всё делается за пару секунд.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ECC9E85-9667-4827-B617-DF87EA87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082" y="874829"/>
            <a:ext cx="3523131" cy="537498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734F61A-C8B4-49BE-8ABE-BADCA7D1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825" y="2346192"/>
            <a:ext cx="4512153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0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98FB98">
                <a:alpha val="54000"/>
              </a:srgbClr>
            </a:gs>
            <a:gs pos="54000">
              <a:srgbClr val="FFE4B5">
                <a:alpha val="99000"/>
                <a:lumMod val="78000"/>
                <a:lumOff val="22000"/>
              </a:srgb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FE764A7-595C-7855-D774-5942C24B9765}"/>
              </a:ext>
            </a:extLst>
          </p:cNvPr>
          <p:cNvSpPr/>
          <p:nvPr/>
        </p:nvSpPr>
        <p:spPr>
          <a:xfrm>
            <a:off x="1659105" y="99588"/>
            <a:ext cx="8873787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3600" dirty="0">
                <a:solidFill>
                  <a:srgbClr val="403011"/>
                </a:solidFill>
                <a:latin typeface="Bodoni MT Black" panose="02070A03080606020203" pitchFamily="18" charset="0"/>
                <a:ea typeface="Brygada 1918 Semi Bold" pitchFamily="34" charset="-122"/>
                <a:cs typeface="Brygada 1918 Semi Bold" pitchFamily="34" charset="-120"/>
              </a:rPr>
              <a:t>3. Ключевые возможности приложения.</a:t>
            </a:r>
            <a:endParaRPr lang="en-US" sz="3600" dirty="0">
              <a:latin typeface="Bodoni MT Black" panose="02070A03080606020203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EFDF0D9-C780-4CB2-1B89-2524C2B6CF62}"/>
              </a:ext>
            </a:extLst>
          </p:cNvPr>
          <p:cNvSpPr/>
          <p:nvPr/>
        </p:nvSpPr>
        <p:spPr>
          <a:xfrm>
            <a:off x="3088302" y="647700"/>
            <a:ext cx="6015395" cy="44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Команда рассмотрит три основных направления для прототипа:</a:t>
            </a:r>
            <a:endParaRPr lang="en-US" sz="15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A0C322E-DD81-1BAE-41B8-AE9E9350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2" y="1683976"/>
            <a:ext cx="3390543" cy="3390543"/>
          </a:xfrm>
          <a:prstGeom prst="rect">
            <a:avLst/>
          </a:prstGeom>
        </p:spPr>
      </p:pic>
      <p:sp>
        <p:nvSpPr>
          <p:cNvPr id="7" name="Shape 2">
            <a:extLst>
              <a:ext uri="{FF2B5EF4-FFF2-40B4-BE49-F238E27FC236}">
                <a16:creationId xmlns:a16="http://schemas.microsoft.com/office/drawing/2014/main" id="{CC672720-5144-21A4-2009-E271059025BA}"/>
              </a:ext>
            </a:extLst>
          </p:cNvPr>
          <p:cNvSpPr/>
          <p:nvPr/>
        </p:nvSpPr>
        <p:spPr>
          <a:xfrm>
            <a:off x="3608547" y="1494828"/>
            <a:ext cx="4195286" cy="2467094"/>
          </a:xfrm>
          <a:prstGeom prst="roundRect">
            <a:avLst>
              <a:gd name="adj" fmla="val 4448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7053E8DE-4FFF-032E-AAE4-E43153D9A676}"/>
              </a:ext>
            </a:extLst>
          </p:cNvPr>
          <p:cNvSpPr/>
          <p:nvPr/>
        </p:nvSpPr>
        <p:spPr>
          <a:xfrm>
            <a:off x="3585687" y="1494828"/>
            <a:ext cx="91440" cy="2467094"/>
          </a:xfrm>
          <a:prstGeom prst="roundRect">
            <a:avLst>
              <a:gd name="adj" fmla="val 316279"/>
            </a:avLst>
          </a:prstGeom>
          <a:solidFill>
            <a:srgbClr val="626C3B"/>
          </a:solidFill>
          <a:ln/>
        </p:spPr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D5BE0EE-8352-47AB-0760-40FF56CDBC7F}"/>
              </a:ext>
            </a:extLst>
          </p:cNvPr>
          <p:cNvSpPr/>
          <p:nvPr/>
        </p:nvSpPr>
        <p:spPr>
          <a:xfrm>
            <a:off x="3892749" y="1710450"/>
            <a:ext cx="368022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F4BF5B8-8EF7-3DF5-515C-6C66F8132B68}"/>
              </a:ext>
            </a:extLst>
          </p:cNvPr>
          <p:cNvSpPr/>
          <p:nvPr/>
        </p:nvSpPr>
        <p:spPr>
          <a:xfrm>
            <a:off x="3892749" y="2204440"/>
            <a:ext cx="36954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03416A01-AFD2-6D19-23FB-BA8E44C49471}"/>
              </a:ext>
            </a:extLst>
          </p:cNvPr>
          <p:cNvSpPr/>
          <p:nvPr/>
        </p:nvSpPr>
        <p:spPr>
          <a:xfrm>
            <a:off x="7685983" y="2893295"/>
            <a:ext cx="4195405" cy="2467094"/>
          </a:xfrm>
          <a:prstGeom prst="roundRect">
            <a:avLst>
              <a:gd name="adj" fmla="val 4448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67562C1-B89F-D8A0-6E64-34C0B82CBF6C}"/>
              </a:ext>
            </a:extLst>
          </p:cNvPr>
          <p:cNvSpPr/>
          <p:nvPr/>
        </p:nvSpPr>
        <p:spPr>
          <a:xfrm>
            <a:off x="7588211" y="2922445"/>
            <a:ext cx="91440" cy="2467094"/>
          </a:xfrm>
          <a:prstGeom prst="roundRect">
            <a:avLst>
              <a:gd name="adj" fmla="val 316279"/>
            </a:avLst>
          </a:prstGeom>
          <a:solidFill>
            <a:srgbClr val="83792E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D998E820-D63C-E5B8-E34E-8CB22DBF1CE6}"/>
              </a:ext>
            </a:extLst>
          </p:cNvPr>
          <p:cNvSpPr/>
          <p:nvPr/>
        </p:nvSpPr>
        <p:spPr>
          <a:xfrm>
            <a:off x="7895273" y="3138067"/>
            <a:ext cx="31683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940BE65-A6FD-DA9A-0D3C-3662455F3A39}"/>
              </a:ext>
            </a:extLst>
          </p:cNvPr>
          <p:cNvSpPr/>
          <p:nvPr/>
        </p:nvSpPr>
        <p:spPr>
          <a:xfrm>
            <a:off x="7895273" y="3632057"/>
            <a:ext cx="3695581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1B3FC24A-8112-2F31-EE42-ADB802A359E3}"/>
              </a:ext>
            </a:extLst>
          </p:cNvPr>
          <p:cNvSpPr/>
          <p:nvPr/>
        </p:nvSpPr>
        <p:spPr>
          <a:xfrm>
            <a:off x="3530323" y="4154684"/>
            <a:ext cx="4195286" cy="2467094"/>
          </a:xfrm>
          <a:prstGeom prst="roundRect">
            <a:avLst>
              <a:gd name="adj" fmla="val 4448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D36A04E2-9961-B28D-930B-1623A77166BC}"/>
              </a:ext>
            </a:extLst>
          </p:cNvPr>
          <p:cNvSpPr/>
          <p:nvPr/>
        </p:nvSpPr>
        <p:spPr>
          <a:xfrm>
            <a:off x="3585687" y="4154684"/>
            <a:ext cx="91440" cy="2467094"/>
          </a:xfrm>
          <a:prstGeom prst="roundRect">
            <a:avLst>
              <a:gd name="adj" fmla="val 316279"/>
            </a:avLst>
          </a:prstGeom>
          <a:solidFill>
            <a:srgbClr val="E8AF3B"/>
          </a:solidFill>
          <a:ln/>
        </p:spPr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897DD4AE-7F58-D2F2-9902-6EB085CEF1D4}"/>
              </a:ext>
            </a:extLst>
          </p:cNvPr>
          <p:cNvSpPr/>
          <p:nvPr/>
        </p:nvSpPr>
        <p:spPr>
          <a:xfrm>
            <a:off x="3892749" y="4370306"/>
            <a:ext cx="364962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3C63B74E-5AF4-08B1-9D8C-219B2369738F}"/>
              </a:ext>
            </a:extLst>
          </p:cNvPr>
          <p:cNvSpPr/>
          <p:nvPr/>
        </p:nvSpPr>
        <p:spPr>
          <a:xfrm>
            <a:off x="3909277" y="4864296"/>
            <a:ext cx="3695462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5D421-161F-491C-B1D2-895FE7219BD4}"/>
              </a:ext>
            </a:extLst>
          </p:cNvPr>
          <p:cNvSpPr txBox="1"/>
          <p:nvPr/>
        </p:nvSpPr>
        <p:spPr>
          <a:xfrm>
            <a:off x="3886417" y="1549643"/>
            <a:ext cx="365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Две темы интерфейса: светлая и тёмная, чтобы удобно работать при любом освещении.</a:t>
            </a:r>
          </a:p>
          <a:p>
            <a:endParaRPr lang="ru-RU" dirty="0"/>
          </a:p>
          <a:p>
            <a:r>
              <a:rPr lang="ru-RU" dirty="0"/>
              <a:t>Мгновенная визуализация: графики показывают распределение чисел сразу после генерации.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8E664-126C-4151-93DC-6FFB3431062E}"/>
              </a:ext>
            </a:extLst>
          </p:cNvPr>
          <p:cNvSpPr txBox="1"/>
          <p:nvPr/>
        </p:nvSpPr>
        <p:spPr>
          <a:xfrm>
            <a:off x="7849672" y="3073511"/>
            <a:ext cx="3865245" cy="210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Хэш SHA-256: позволяет проверить целостность и воспроизводимость последовательностей.</a:t>
            </a:r>
          </a:p>
          <a:p>
            <a:endParaRPr lang="ru-RU" dirty="0"/>
          </a:p>
          <a:p>
            <a:r>
              <a:rPr lang="ru-RU" dirty="0"/>
              <a:t>Автоматические тесты NIST: проверяют статистическую случайность.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C6051B-5DCB-48E5-A1F0-83FBFF28ED31}"/>
              </a:ext>
            </a:extLst>
          </p:cNvPr>
          <p:cNvSpPr txBox="1"/>
          <p:nvPr/>
        </p:nvSpPr>
        <p:spPr>
          <a:xfrm>
            <a:off x="3760422" y="4248800"/>
            <a:ext cx="3863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Отладочная информация: видно, как работает API, ошибки и статус генерации, что облегчает диагностику.</a:t>
            </a:r>
          </a:p>
          <a:p>
            <a:endParaRPr lang="ru-RU"/>
          </a:p>
          <a:p>
            <a:r>
              <a:rPr lang="ru-RU"/>
              <a:t>Все эти функции делают приложение удобным и безопасным инструментом.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49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4000">
              <a:schemeClr val="accent4">
                <a:lumMod val="65000"/>
                <a:lumOff val="35000"/>
              </a:schemeClr>
            </a:gs>
            <a:gs pos="24000">
              <a:srgbClr val="FFE4B5">
                <a:alpha val="99000"/>
                <a:lumMod val="78000"/>
                <a:lumOff val="22000"/>
              </a:srgb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04B66F1-5103-E794-64F2-3ACF3D97E854}"/>
              </a:ext>
            </a:extLst>
          </p:cNvPr>
          <p:cNvSpPr/>
          <p:nvPr/>
        </p:nvSpPr>
        <p:spPr>
          <a:xfrm>
            <a:off x="2635381" y="46950"/>
            <a:ext cx="5707485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ru-RU" sz="3100" dirty="0">
                <a:latin typeface="Century" panose="02040604050505020304" pitchFamily="18" charset="0"/>
              </a:rPr>
              <a:t>4. Архитектура и технологии</a:t>
            </a:r>
            <a:endParaRPr lang="en-US" sz="3100" dirty="0">
              <a:latin typeface="Century" panose="02040604050505020304" pitchFamily="18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9B91E73-FFAA-6545-FB60-5D0CE40E2705}"/>
              </a:ext>
            </a:extLst>
          </p:cNvPr>
          <p:cNvSpPr/>
          <p:nvPr/>
        </p:nvSpPr>
        <p:spPr>
          <a:xfrm>
            <a:off x="5620563" y="624341"/>
            <a:ext cx="630803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ACBEB4D-6A96-974A-41A9-5A73DCB7007C}"/>
              </a:ext>
            </a:extLst>
          </p:cNvPr>
          <p:cNvSpPr/>
          <p:nvPr/>
        </p:nvSpPr>
        <p:spPr>
          <a:xfrm>
            <a:off x="6885034" y="3471408"/>
            <a:ext cx="1332945" cy="77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B72044C8-CB51-52A1-39DF-DB8520783FA2}"/>
              </a:ext>
            </a:extLst>
          </p:cNvPr>
          <p:cNvSpPr/>
          <p:nvPr/>
        </p:nvSpPr>
        <p:spPr>
          <a:xfrm>
            <a:off x="5205158" y="3599796"/>
            <a:ext cx="1332945" cy="51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EFC1B5B-3646-516B-8D83-7999C713035E}"/>
              </a:ext>
            </a:extLst>
          </p:cNvPr>
          <p:cNvSpPr/>
          <p:nvPr/>
        </p:nvSpPr>
        <p:spPr>
          <a:xfrm>
            <a:off x="3497893" y="3599796"/>
            <a:ext cx="1332945" cy="51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31" name="Shape 5">
            <a:extLst>
              <a:ext uri="{FF2B5EF4-FFF2-40B4-BE49-F238E27FC236}">
                <a16:creationId xmlns:a16="http://schemas.microsoft.com/office/drawing/2014/main" id="{D9A70C12-17F1-1966-ED83-4A6F604FACE0}"/>
              </a:ext>
            </a:extLst>
          </p:cNvPr>
          <p:cNvSpPr/>
          <p:nvPr/>
        </p:nvSpPr>
        <p:spPr>
          <a:xfrm>
            <a:off x="670608" y="4048877"/>
            <a:ext cx="3497893" cy="1978140"/>
          </a:xfrm>
          <a:prstGeom prst="roundRect">
            <a:avLst>
              <a:gd name="adj" fmla="val 5662"/>
            </a:avLst>
          </a:prstGeom>
          <a:solidFill>
            <a:srgbClr val="F6EBD4"/>
          </a:solidFill>
          <a:ln/>
        </p:spPr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29618E78-0FB2-B57A-59AF-D9C805EB99EA}"/>
              </a:ext>
            </a:extLst>
          </p:cNvPr>
          <p:cNvSpPr/>
          <p:nvPr/>
        </p:nvSpPr>
        <p:spPr>
          <a:xfrm>
            <a:off x="661802" y="3997149"/>
            <a:ext cx="3497893" cy="93335"/>
          </a:xfrm>
          <a:prstGeom prst="roundRect">
            <a:avLst>
              <a:gd name="adj" fmla="val 260465"/>
            </a:avLst>
          </a:prstGeom>
          <a:solidFill>
            <a:srgbClr val="626C3B"/>
          </a:solidFill>
          <a:ln/>
        </p:spPr>
      </p:sp>
      <p:sp>
        <p:nvSpPr>
          <p:cNvPr id="33" name="Shape 7">
            <a:extLst>
              <a:ext uri="{FF2B5EF4-FFF2-40B4-BE49-F238E27FC236}">
                <a16:creationId xmlns:a16="http://schemas.microsoft.com/office/drawing/2014/main" id="{A1CBEB2B-8ADC-65A1-CF78-AD623FEFBC73}"/>
              </a:ext>
            </a:extLst>
          </p:cNvPr>
          <p:cNvSpPr/>
          <p:nvPr/>
        </p:nvSpPr>
        <p:spPr>
          <a:xfrm>
            <a:off x="2107312" y="3767545"/>
            <a:ext cx="478500" cy="486119"/>
          </a:xfrm>
          <a:prstGeom prst="roundRect">
            <a:avLst>
              <a:gd name="adj" fmla="val 192000"/>
            </a:avLst>
          </a:prstGeom>
          <a:solidFill>
            <a:srgbClr val="626C3B"/>
          </a:solidFill>
          <a:ln/>
        </p:spPr>
      </p:sp>
      <p:pic>
        <p:nvPicPr>
          <p:cNvPr id="34" name="Image 4" descr="preencoded.png">
            <a:extLst>
              <a:ext uri="{FF2B5EF4-FFF2-40B4-BE49-F238E27FC236}">
                <a16:creationId xmlns:a16="http://schemas.microsoft.com/office/drawing/2014/main" id="{7BD12D07-9621-5640-BDFF-0F9AF9547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186" y="3910421"/>
            <a:ext cx="236911" cy="194448"/>
          </a:xfrm>
          <a:prstGeom prst="rect">
            <a:avLst/>
          </a:prstGeom>
        </p:spPr>
      </p:pic>
      <p:sp>
        <p:nvSpPr>
          <p:cNvPr id="35" name="Text 8">
            <a:extLst>
              <a:ext uri="{FF2B5EF4-FFF2-40B4-BE49-F238E27FC236}">
                <a16:creationId xmlns:a16="http://schemas.microsoft.com/office/drawing/2014/main" id="{B4993D98-C523-457B-B6CB-18D81DE9C185}"/>
              </a:ext>
            </a:extLst>
          </p:cNvPr>
          <p:cNvSpPr/>
          <p:nvPr/>
        </p:nvSpPr>
        <p:spPr>
          <a:xfrm>
            <a:off x="843373" y="4416845"/>
            <a:ext cx="1636624" cy="25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BDE1D486-3343-0C24-4576-7EBF58CB7595}"/>
              </a:ext>
            </a:extLst>
          </p:cNvPr>
          <p:cNvSpPr/>
          <p:nvPr/>
        </p:nvSpPr>
        <p:spPr>
          <a:xfrm>
            <a:off x="843372" y="4760103"/>
            <a:ext cx="3198432" cy="778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37" name="Shape 10">
            <a:extLst>
              <a:ext uri="{FF2B5EF4-FFF2-40B4-BE49-F238E27FC236}">
                <a16:creationId xmlns:a16="http://schemas.microsoft.com/office/drawing/2014/main" id="{D352A8B8-E6FD-29CD-0676-BB863C77287F}"/>
              </a:ext>
            </a:extLst>
          </p:cNvPr>
          <p:cNvSpPr/>
          <p:nvPr/>
        </p:nvSpPr>
        <p:spPr>
          <a:xfrm>
            <a:off x="4337339" y="4034385"/>
            <a:ext cx="3532663" cy="1978139"/>
          </a:xfrm>
          <a:prstGeom prst="roundRect">
            <a:avLst>
              <a:gd name="adj" fmla="val 5662"/>
            </a:avLst>
          </a:prstGeom>
          <a:solidFill>
            <a:srgbClr val="F6EBD4"/>
          </a:solidFill>
          <a:ln/>
        </p:spPr>
      </p:sp>
      <p:sp>
        <p:nvSpPr>
          <p:cNvPr id="38" name="Shape 11">
            <a:extLst>
              <a:ext uri="{FF2B5EF4-FFF2-40B4-BE49-F238E27FC236}">
                <a16:creationId xmlns:a16="http://schemas.microsoft.com/office/drawing/2014/main" id="{64C21D24-DD65-B144-E58E-A30A47C23489}"/>
              </a:ext>
            </a:extLst>
          </p:cNvPr>
          <p:cNvSpPr/>
          <p:nvPr/>
        </p:nvSpPr>
        <p:spPr>
          <a:xfrm>
            <a:off x="4329668" y="4020010"/>
            <a:ext cx="3532663" cy="93335"/>
          </a:xfrm>
          <a:prstGeom prst="roundRect">
            <a:avLst>
              <a:gd name="adj" fmla="val 260465"/>
            </a:avLst>
          </a:prstGeom>
          <a:solidFill>
            <a:srgbClr val="83792E"/>
          </a:solidFill>
          <a:ln/>
        </p:spPr>
      </p:sp>
      <p:sp>
        <p:nvSpPr>
          <p:cNvPr id="39" name="Shape 12">
            <a:extLst>
              <a:ext uri="{FF2B5EF4-FFF2-40B4-BE49-F238E27FC236}">
                <a16:creationId xmlns:a16="http://schemas.microsoft.com/office/drawing/2014/main" id="{7A550508-98AF-C867-5349-DCB958A468AB}"/>
              </a:ext>
            </a:extLst>
          </p:cNvPr>
          <p:cNvSpPr/>
          <p:nvPr/>
        </p:nvSpPr>
        <p:spPr>
          <a:xfrm>
            <a:off x="5829712" y="3831667"/>
            <a:ext cx="529375" cy="473161"/>
          </a:xfrm>
          <a:prstGeom prst="roundRect">
            <a:avLst>
              <a:gd name="adj" fmla="val 192000"/>
            </a:avLst>
          </a:prstGeom>
          <a:solidFill>
            <a:srgbClr val="83792E"/>
          </a:solidFill>
          <a:ln/>
        </p:spPr>
      </p:sp>
      <p:pic>
        <p:nvPicPr>
          <p:cNvPr id="40" name="Image 5" descr="preencoded.png">
            <a:extLst>
              <a:ext uri="{FF2B5EF4-FFF2-40B4-BE49-F238E27FC236}">
                <a16:creationId xmlns:a16="http://schemas.microsoft.com/office/drawing/2014/main" id="{A3A167AF-81B5-700F-1114-A2D6FE4B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2237" y="3950463"/>
            <a:ext cx="231654" cy="231654"/>
          </a:xfrm>
          <a:prstGeom prst="rect">
            <a:avLst/>
          </a:prstGeom>
        </p:spPr>
      </p:pic>
      <p:sp>
        <p:nvSpPr>
          <p:cNvPr id="41" name="Text 13">
            <a:extLst>
              <a:ext uri="{FF2B5EF4-FFF2-40B4-BE49-F238E27FC236}">
                <a16:creationId xmlns:a16="http://schemas.microsoft.com/office/drawing/2014/main" id="{38BED204-E6AB-8A87-FEAF-70A3B7AB9017}"/>
              </a:ext>
            </a:extLst>
          </p:cNvPr>
          <p:cNvSpPr/>
          <p:nvPr/>
        </p:nvSpPr>
        <p:spPr>
          <a:xfrm>
            <a:off x="4511239" y="4439706"/>
            <a:ext cx="1955771" cy="25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259F3D61-1BF8-5B80-A13E-8C76F1629D60}"/>
              </a:ext>
            </a:extLst>
          </p:cNvPr>
          <p:cNvSpPr/>
          <p:nvPr/>
        </p:nvSpPr>
        <p:spPr>
          <a:xfrm>
            <a:off x="4511239" y="4782962"/>
            <a:ext cx="3230234" cy="77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43" name="Shape 15">
            <a:extLst>
              <a:ext uri="{FF2B5EF4-FFF2-40B4-BE49-F238E27FC236}">
                <a16:creationId xmlns:a16="http://schemas.microsoft.com/office/drawing/2014/main" id="{F43D3F10-5F7B-2922-9608-89FA2D4CDF01}"/>
              </a:ext>
            </a:extLst>
          </p:cNvPr>
          <p:cNvSpPr/>
          <p:nvPr/>
        </p:nvSpPr>
        <p:spPr>
          <a:xfrm>
            <a:off x="8014856" y="4093356"/>
            <a:ext cx="3552635" cy="1904794"/>
          </a:xfrm>
          <a:prstGeom prst="roundRect">
            <a:avLst>
              <a:gd name="adj" fmla="val 5662"/>
            </a:avLst>
          </a:prstGeom>
          <a:solidFill>
            <a:srgbClr val="F6EBD4"/>
          </a:solidFill>
          <a:ln/>
        </p:spPr>
      </p:sp>
      <p:sp>
        <p:nvSpPr>
          <p:cNvPr id="44" name="Shape 16">
            <a:extLst>
              <a:ext uri="{FF2B5EF4-FFF2-40B4-BE49-F238E27FC236}">
                <a16:creationId xmlns:a16="http://schemas.microsoft.com/office/drawing/2014/main" id="{E46443C4-1976-C76E-5F33-E7245306EF9D}"/>
              </a:ext>
            </a:extLst>
          </p:cNvPr>
          <p:cNvSpPr/>
          <p:nvPr/>
        </p:nvSpPr>
        <p:spPr>
          <a:xfrm>
            <a:off x="8014856" y="4070496"/>
            <a:ext cx="3552635" cy="89874"/>
          </a:xfrm>
          <a:prstGeom prst="roundRect">
            <a:avLst>
              <a:gd name="adj" fmla="val 260465"/>
            </a:avLst>
          </a:prstGeom>
          <a:solidFill>
            <a:srgbClr val="E8AF3B"/>
          </a:solidFill>
          <a:ln/>
        </p:spPr>
      </p:sp>
      <p:sp>
        <p:nvSpPr>
          <p:cNvPr id="45" name="Shape 17">
            <a:extLst>
              <a:ext uri="{FF2B5EF4-FFF2-40B4-BE49-F238E27FC236}">
                <a16:creationId xmlns:a16="http://schemas.microsoft.com/office/drawing/2014/main" id="{E3537D9E-4C7D-2315-1075-D3EBDFEB81AB}"/>
              </a:ext>
            </a:extLst>
          </p:cNvPr>
          <p:cNvSpPr/>
          <p:nvPr/>
        </p:nvSpPr>
        <p:spPr>
          <a:xfrm>
            <a:off x="9551234" y="3794767"/>
            <a:ext cx="508088" cy="468095"/>
          </a:xfrm>
          <a:prstGeom prst="roundRect">
            <a:avLst>
              <a:gd name="adj" fmla="val 192000"/>
            </a:avLst>
          </a:prstGeom>
          <a:solidFill>
            <a:srgbClr val="E8AF3B"/>
          </a:solidFill>
          <a:ln/>
        </p:spPr>
      </p:sp>
      <p:pic>
        <p:nvPicPr>
          <p:cNvPr id="46" name="Image 6" descr="preencoded.png">
            <a:extLst>
              <a:ext uri="{FF2B5EF4-FFF2-40B4-BE49-F238E27FC236}">
                <a16:creationId xmlns:a16="http://schemas.microsoft.com/office/drawing/2014/main" id="{7F0F99E7-5991-1A89-CA66-56741AF20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4108" y="3937642"/>
            <a:ext cx="238501" cy="187238"/>
          </a:xfrm>
          <a:prstGeom prst="rect">
            <a:avLst/>
          </a:prstGeom>
        </p:spPr>
      </p:pic>
      <p:sp>
        <p:nvSpPr>
          <p:cNvPr id="47" name="Text 18">
            <a:extLst>
              <a:ext uri="{FF2B5EF4-FFF2-40B4-BE49-F238E27FC236}">
                <a16:creationId xmlns:a16="http://schemas.microsoft.com/office/drawing/2014/main" id="{ACE07B26-B509-EFB3-0C5F-46D787EACEEA}"/>
              </a:ext>
            </a:extLst>
          </p:cNvPr>
          <p:cNvSpPr/>
          <p:nvPr/>
        </p:nvSpPr>
        <p:spPr>
          <a:xfrm>
            <a:off x="8196426" y="4490192"/>
            <a:ext cx="1662237" cy="24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48" name="Text 19">
            <a:extLst>
              <a:ext uri="{FF2B5EF4-FFF2-40B4-BE49-F238E27FC236}">
                <a16:creationId xmlns:a16="http://schemas.microsoft.com/office/drawing/2014/main" id="{5C5834E8-3E1D-02C1-414D-78D4EBAA4F1A}"/>
              </a:ext>
            </a:extLst>
          </p:cNvPr>
          <p:cNvSpPr/>
          <p:nvPr/>
        </p:nvSpPr>
        <p:spPr>
          <a:xfrm>
            <a:off x="8196426" y="4833449"/>
            <a:ext cx="3248488" cy="998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CCAD-BB83-4AE3-8818-6A3FDA0259C2}"/>
              </a:ext>
            </a:extLst>
          </p:cNvPr>
          <p:cNvSpPr txBox="1"/>
          <p:nvPr/>
        </p:nvSpPr>
        <p:spPr>
          <a:xfrm>
            <a:off x="816273" y="4164046"/>
            <a:ext cx="31366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/>
              <a:t>Фронтенд</a:t>
            </a:r>
            <a:r>
              <a:rPr lang="ru-RU" sz="1600" b="1" dirty="0"/>
              <a:t>:</a:t>
            </a:r>
          </a:p>
          <a:p>
            <a:r>
              <a:rPr lang="ru-RU" sz="1600" dirty="0"/>
              <a:t>HTML5 и CSS3 для интерфейса, включая темы.</a:t>
            </a:r>
          </a:p>
          <a:p>
            <a:r>
              <a:rPr lang="ru-RU" sz="1600" dirty="0"/>
              <a:t>JS ES6-классы управляют генерацией и визуализацией.</a:t>
            </a:r>
          </a:p>
          <a:p>
            <a:r>
              <a:rPr lang="ru-RU" sz="1600" dirty="0"/>
              <a:t>Chart.js строит графики в реальном времени.</a:t>
            </a:r>
          </a:p>
          <a:p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A15F3-2FAD-4340-B148-85A66160904A}"/>
              </a:ext>
            </a:extLst>
          </p:cNvPr>
          <p:cNvSpPr txBox="1"/>
          <p:nvPr/>
        </p:nvSpPr>
        <p:spPr>
          <a:xfrm>
            <a:off x="4441884" y="4262862"/>
            <a:ext cx="3299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Бэкенд:</a:t>
            </a:r>
          </a:p>
          <a:p>
            <a:r>
              <a:rPr lang="ru-RU" sz="1600" dirty="0"/>
              <a:t>REST API для генерации чисел, проверки хэшей и тестов.</a:t>
            </a:r>
          </a:p>
          <a:p>
            <a:r>
              <a:rPr lang="ru-RU" sz="1600" dirty="0"/>
              <a:t>Передача данных в формате JSON.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F53C-31B0-465A-B366-CD2177CB9BCA}"/>
              </a:ext>
            </a:extLst>
          </p:cNvPr>
          <p:cNvSpPr txBox="1"/>
          <p:nvPr/>
        </p:nvSpPr>
        <p:spPr>
          <a:xfrm>
            <a:off x="8051571" y="4182117"/>
            <a:ext cx="3660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Архитектура:</a:t>
            </a:r>
          </a:p>
          <a:p>
            <a:r>
              <a:rPr lang="ru-RU" dirty="0"/>
              <a:t>SPA (Single Page Application) — всё на одной странице, обновление мгновенное.</a:t>
            </a:r>
          </a:p>
          <a:p>
            <a:r>
              <a:rPr lang="ru-RU" dirty="0"/>
              <a:t>Асинхронные запросы через </a:t>
            </a:r>
            <a:r>
              <a:rPr lang="ru-RU" dirty="0" err="1"/>
              <a:t>fetch</a:t>
            </a:r>
            <a:r>
              <a:rPr lang="ru-RU" dirty="0"/>
              <a:t> API.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27670-D1A1-4C47-B8E5-381446DE2BC2}"/>
              </a:ext>
            </a:extLst>
          </p:cNvPr>
          <p:cNvSpPr txBox="1"/>
          <p:nvPr/>
        </p:nvSpPr>
        <p:spPr>
          <a:xfrm>
            <a:off x="1988603" y="1196242"/>
            <a:ext cx="7987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Логика генерации, визуализации и тестов разделена, чтобы легко добавлять новые функции.</a:t>
            </a:r>
          </a:p>
        </p:txBody>
      </p:sp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2670F0B3-2408-470B-B1F2-29CB31246C79}"/>
              </a:ext>
            </a:extLst>
          </p:cNvPr>
          <p:cNvSpPr/>
          <p:nvPr/>
        </p:nvSpPr>
        <p:spPr>
          <a:xfrm>
            <a:off x="5489123" y="2348753"/>
            <a:ext cx="1332945" cy="10802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62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DCDCDC"/>
            </a:gs>
            <a:gs pos="52000">
              <a:srgbClr val="FFE4B5">
                <a:alpha val="99000"/>
                <a:lumMod val="78000"/>
                <a:lumOff val="22000"/>
              </a:srgb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AAFB180-0E67-8082-95F8-B30E9299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217BFE57-C9C6-4579-F986-02EC68592AB8}"/>
              </a:ext>
            </a:extLst>
          </p:cNvPr>
          <p:cNvSpPr/>
          <p:nvPr/>
        </p:nvSpPr>
        <p:spPr>
          <a:xfrm>
            <a:off x="1900867" y="122887"/>
            <a:ext cx="4461321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3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5. Дальнейшее развитие</a:t>
            </a:r>
            <a:endParaRPr lang="en-US" sz="32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363AC87E-1563-BBAD-2946-00B65487E618}"/>
              </a:ext>
            </a:extLst>
          </p:cNvPr>
          <p:cNvSpPr/>
          <p:nvPr/>
        </p:nvSpPr>
        <p:spPr>
          <a:xfrm>
            <a:off x="2864226" y="789561"/>
            <a:ext cx="186797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4000" b="1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Планы:</a:t>
            </a:r>
            <a:endParaRPr lang="en-US" sz="4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260E3B2F-8E84-1BB1-235A-9715EB3C8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54" y="1554420"/>
            <a:ext cx="289203" cy="289203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E9850B7F-14CB-EA7B-05C5-22F5E43BB01B}"/>
              </a:ext>
            </a:extLst>
          </p:cNvPr>
          <p:cNvSpPr/>
          <p:nvPr/>
        </p:nvSpPr>
        <p:spPr>
          <a:xfrm>
            <a:off x="871657" y="2105263"/>
            <a:ext cx="284297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7BFF09A-FA2E-56F3-6F71-E51788DA5686}"/>
              </a:ext>
            </a:extLst>
          </p:cNvPr>
          <p:cNvSpPr/>
          <p:nvPr/>
        </p:nvSpPr>
        <p:spPr>
          <a:xfrm>
            <a:off x="752591" y="1539688"/>
            <a:ext cx="6519743" cy="1278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Добавить новые источники случайности — аппаратные генераторы или внешние сервисы.</a:t>
            </a:r>
          </a:p>
          <a:p>
            <a:pPr marL="0" indent="0" algn="l">
              <a:lnSpc>
                <a:spcPts val="2400"/>
              </a:lnSpc>
              <a:buNone/>
            </a:pPr>
            <a:endParaRPr lang="ru-RU" dirty="0">
              <a:solidFill>
                <a:srgbClr val="40301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Расширить автоматические тесты и создавать подробные отчёты о качестве случайности.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97C82E1D-4C6A-481B-9724-D56D1C3BC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89" y="3533311"/>
            <a:ext cx="289203" cy="289203"/>
          </a:xfrm>
          <a:prstGeom prst="rect">
            <a:avLst/>
          </a:prstGeom>
        </p:spPr>
      </p:pic>
      <p:sp>
        <p:nvSpPr>
          <p:cNvPr id="23" name="Text 5">
            <a:extLst>
              <a:ext uri="{FF2B5EF4-FFF2-40B4-BE49-F238E27FC236}">
                <a16:creationId xmlns:a16="http://schemas.microsoft.com/office/drawing/2014/main" id="{D0A5F3E0-3223-8EA7-CFF2-BA3451DFA0F4}"/>
              </a:ext>
            </a:extLst>
          </p:cNvPr>
          <p:cNvSpPr/>
          <p:nvPr/>
        </p:nvSpPr>
        <p:spPr>
          <a:xfrm>
            <a:off x="752591" y="3497977"/>
            <a:ext cx="6929914" cy="1083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Сделать визуализацию более интерактивной: фильтры, масштабирование, дополнительные графики.</a:t>
            </a:r>
          </a:p>
          <a:p>
            <a:pPr marL="0" indent="0" algn="l">
              <a:lnSpc>
                <a:spcPts val="2400"/>
              </a:lnSpc>
              <a:buNone/>
            </a:pPr>
            <a:endParaRPr lang="ru-RU" dirty="0">
              <a:solidFill>
                <a:srgbClr val="40301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Полная интеграция через API в сторонние приложения.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DEEB2570-7DA9-0E8F-2169-8E4DD6196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790" y="5271016"/>
            <a:ext cx="289203" cy="289203"/>
          </a:xfrm>
          <a:prstGeom prst="rect">
            <a:avLst/>
          </a:prstGeom>
        </p:spPr>
      </p:pic>
      <p:sp>
        <p:nvSpPr>
          <p:cNvPr id="25" name="Text 6">
            <a:extLst>
              <a:ext uri="{FF2B5EF4-FFF2-40B4-BE49-F238E27FC236}">
                <a16:creationId xmlns:a16="http://schemas.microsoft.com/office/drawing/2014/main" id="{355695EF-1039-CA5F-07B2-C2EDBA7742B3}"/>
              </a:ext>
            </a:extLst>
          </p:cNvPr>
          <p:cNvSpPr/>
          <p:nvPr/>
        </p:nvSpPr>
        <p:spPr>
          <a:xfrm>
            <a:off x="871657" y="5560219"/>
            <a:ext cx="29265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23A87F69-17B2-505B-A10E-B69B96688C3D}"/>
              </a:ext>
            </a:extLst>
          </p:cNvPr>
          <p:cNvSpPr/>
          <p:nvPr/>
        </p:nvSpPr>
        <p:spPr>
          <a:xfrm>
            <a:off x="752591" y="5177989"/>
            <a:ext cx="6929914" cy="1083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Оффлайн-режим для безопасного использования без сети.</a:t>
            </a:r>
          </a:p>
          <a:p>
            <a:pPr marL="0" indent="0" algn="l">
              <a:lnSpc>
                <a:spcPts val="2400"/>
              </a:lnSpc>
              <a:buNone/>
            </a:pPr>
            <a:endParaRPr lang="ru-RU" dirty="0">
              <a:solidFill>
                <a:srgbClr val="40301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ru-RU" dirty="0">
                <a:solidFill>
                  <a:srgbClr val="40301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Это повысит гибкость и удобство использования приложения.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35C58CBC-4365-4875-9CF1-9DF149E03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54" y="2457997"/>
            <a:ext cx="289203" cy="289203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2DFB101C-E795-45CF-9F6C-EADAFD5D3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90" y="4436888"/>
            <a:ext cx="289203" cy="289203"/>
          </a:xfrm>
          <a:prstGeom prst="rect">
            <a:avLst/>
          </a:prstGeom>
        </p:spPr>
      </p:pic>
      <p:pic>
        <p:nvPicPr>
          <p:cNvPr id="27" name="Image 3" descr="preencoded.png">
            <a:extLst>
              <a:ext uri="{FF2B5EF4-FFF2-40B4-BE49-F238E27FC236}">
                <a16:creationId xmlns:a16="http://schemas.microsoft.com/office/drawing/2014/main" id="{26474EB6-39BE-4A71-B252-E5EACD75F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791" y="5839660"/>
            <a:ext cx="289203" cy="2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8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669</Words>
  <Application>Microsoft Office PowerPoint</Application>
  <PresentationFormat>Широкоэкранный</PresentationFormat>
  <Paragraphs>74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9" baseType="lpstr">
      <vt:lpstr>Arial</vt:lpstr>
      <vt:lpstr>Arial Black</vt:lpstr>
      <vt:lpstr>Bodoni MT Black</vt:lpstr>
      <vt:lpstr>Book Antiqua</vt:lpstr>
      <vt:lpstr>Brygada 1918</vt:lpstr>
      <vt:lpstr>Brygada 1918 Semi Bold</vt:lpstr>
      <vt:lpstr>Calibri</vt:lpstr>
      <vt:lpstr>Calibri Light</vt:lpstr>
      <vt:lpstr>Cambria</vt:lpstr>
      <vt:lpstr>Century</vt:lpstr>
      <vt:lpstr>Inter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Евгения Ващенко</dc:creator>
  <cp:lastModifiedBy>Леонид Тарасов</cp:lastModifiedBy>
  <cp:revision>8</cp:revision>
  <dcterms:created xsi:type="dcterms:W3CDTF">2025-10-22T16:33:50Z</dcterms:created>
  <dcterms:modified xsi:type="dcterms:W3CDTF">2025-10-23T02:39:36Z</dcterms:modified>
</cp:coreProperties>
</file>